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4A228-5A77-44CC-AD5D-3166DE859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F8F21-D65E-400B-A508-64508729CF61}">
      <dgm:prSet/>
      <dgm:spPr/>
      <dgm:t>
        <a:bodyPr/>
        <a:lstStyle/>
        <a:p>
          <a:r>
            <a:rPr lang="en-US" b="1"/>
            <a:t>Small masks</a:t>
          </a:r>
          <a:endParaRPr lang="en-US"/>
        </a:p>
      </dgm:t>
    </dgm:pt>
    <dgm:pt modelId="{DD49B1BC-3D43-44C4-BB3A-6A125053CBAE}" type="parTrans" cxnId="{2D1881F9-D000-485C-899B-8622E84D7F22}">
      <dgm:prSet/>
      <dgm:spPr/>
      <dgm:t>
        <a:bodyPr/>
        <a:lstStyle/>
        <a:p>
          <a:endParaRPr lang="en-US"/>
        </a:p>
      </dgm:t>
    </dgm:pt>
    <dgm:pt modelId="{546002F8-50AD-4D0B-AFDD-1BD5AFD1A362}" type="sibTrans" cxnId="{2D1881F9-D000-485C-899B-8622E84D7F22}">
      <dgm:prSet/>
      <dgm:spPr/>
      <dgm:t>
        <a:bodyPr/>
        <a:lstStyle/>
        <a:p>
          <a:endParaRPr lang="en-US"/>
        </a:p>
      </dgm:t>
    </dgm:pt>
    <dgm:pt modelId="{854F6E2D-CDB0-4DA1-835E-D30FB224F2C1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32%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C2AE70D3-99A9-4B7F-B8F3-81F1C611C509}" type="parTrans" cxnId="{B27C6E69-C663-450F-924B-986C2D05E622}">
      <dgm:prSet/>
      <dgm:spPr/>
      <dgm:t>
        <a:bodyPr/>
        <a:lstStyle/>
        <a:p>
          <a:endParaRPr lang="en-US"/>
        </a:p>
      </dgm:t>
    </dgm:pt>
    <dgm:pt modelId="{AF6E528A-0AB6-4E0C-BE14-26D200E2CAA0}" type="sibTrans" cxnId="{B27C6E69-C663-450F-924B-986C2D05E622}">
      <dgm:prSet/>
      <dgm:spPr/>
      <dgm:t>
        <a:bodyPr/>
        <a:lstStyle/>
        <a:p>
          <a:endParaRPr lang="en-US"/>
        </a:p>
      </dgm:t>
    </dgm:pt>
    <dgm:pt modelId="{3F69460A-7E9A-4F46-90ED-BA9116F51CA0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17.998</a:t>
          </a:r>
          <a:r>
            <a:rPr lang="en-US"/>
            <a:t> vs LoRA </a:t>
          </a:r>
          <a:r>
            <a:rPr lang="en-US" b="1"/>
            <a:t>17.541</a:t>
          </a:r>
          <a:endParaRPr lang="en-US"/>
        </a:p>
      </dgm:t>
    </dgm:pt>
    <dgm:pt modelId="{C6B9DDE8-F4EE-4A52-A92A-BA1BE6C47487}" type="parTrans" cxnId="{3D8ED412-0615-4290-BA9C-E80D4A359DEA}">
      <dgm:prSet/>
      <dgm:spPr/>
      <dgm:t>
        <a:bodyPr/>
        <a:lstStyle/>
        <a:p>
          <a:endParaRPr lang="en-US"/>
        </a:p>
      </dgm:t>
    </dgm:pt>
    <dgm:pt modelId="{465C2835-7FB3-4786-95A1-222093BAA859}" type="sibTrans" cxnId="{3D8ED412-0615-4290-BA9C-E80D4A359DEA}">
      <dgm:prSet/>
      <dgm:spPr/>
      <dgm:t>
        <a:bodyPr/>
        <a:lstStyle/>
        <a:p>
          <a:endParaRPr lang="en-US"/>
        </a:p>
      </dgm:t>
    </dgm:pt>
    <dgm:pt modelId="{69644233-AACC-49E6-A849-EF828BD73E3A}">
      <dgm:prSet/>
      <dgm:spPr/>
      <dgm:t>
        <a:bodyPr/>
        <a:lstStyle/>
        <a:p>
          <a:r>
            <a:rPr lang="en-US" b="1"/>
            <a:t>Large masks</a:t>
          </a:r>
          <a:endParaRPr lang="en-US"/>
        </a:p>
      </dgm:t>
    </dgm:pt>
    <dgm:pt modelId="{FC5898FB-DED4-4CE1-9DDC-8C20A31BE7BA}" type="parTrans" cxnId="{90DA24E6-21BC-44E8-9293-D2736FEDE5CC}">
      <dgm:prSet/>
      <dgm:spPr/>
      <dgm:t>
        <a:bodyPr/>
        <a:lstStyle/>
        <a:p>
          <a:endParaRPr lang="en-US"/>
        </a:p>
      </dgm:t>
    </dgm:pt>
    <dgm:pt modelId="{1D30BACD-F8A2-4139-8B7C-28C3D199BAFB}" type="sibTrans" cxnId="{90DA24E6-21BC-44E8-9293-D2736FEDE5CC}">
      <dgm:prSet/>
      <dgm:spPr/>
      <dgm:t>
        <a:bodyPr/>
        <a:lstStyle/>
        <a:p>
          <a:endParaRPr lang="en-US"/>
        </a:p>
      </dgm:t>
    </dgm:pt>
    <dgm:pt modelId="{869966DA-30CA-432A-8A55-CD6486A9262C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26%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E3BE1649-35E2-406C-940E-F22DD188B7DC}" type="parTrans" cxnId="{828B0C10-5418-43B7-972E-6F47195930D8}">
      <dgm:prSet/>
      <dgm:spPr/>
      <dgm:t>
        <a:bodyPr/>
        <a:lstStyle/>
        <a:p>
          <a:endParaRPr lang="en-US"/>
        </a:p>
      </dgm:t>
    </dgm:pt>
    <dgm:pt modelId="{F9CEC644-1C8B-40DC-9467-0E0377DECADC}" type="sibTrans" cxnId="{828B0C10-5418-43B7-972E-6F47195930D8}">
      <dgm:prSet/>
      <dgm:spPr/>
      <dgm:t>
        <a:bodyPr/>
        <a:lstStyle/>
        <a:p>
          <a:endParaRPr lang="en-US"/>
        </a:p>
      </dgm:t>
    </dgm:pt>
    <dgm:pt modelId="{140E9483-E487-4769-B1FD-FCCA90D7134A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13.963</a:t>
          </a:r>
          <a:r>
            <a:rPr lang="en-US"/>
            <a:t> vs LoRA </a:t>
          </a:r>
          <a:r>
            <a:rPr lang="en-US" b="1"/>
            <a:t>12.919</a:t>
          </a:r>
          <a:endParaRPr lang="en-US"/>
        </a:p>
      </dgm:t>
    </dgm:pt>
    <dgm:pt modelId="{95AB2EF1-9473-49A8-8792-BF4435D1AEA0}" type="parTrans" cxnId="{CEE3F930-969E-451B-8E1D-73EA38772753}">
      <dgm:prSet/>
      <dgm:spPr/>
      <dgm:t>
        <a:bodyPr/>
        <a:lstStyle/>
        <a:p>
          <a:endParaRPr lang="en-US"/>
        </a:p>
      </dgm:t>
    </dgm:pt>
    <dgm:pt modelId="{BB27436B-6B32-4486-A4ED-6F99A7FD740E}" type="sibTrans" cxnId="{CEE3F930-969E-451B-8E1D-73EA38772753}">
      <dgm:prSet/>
      <dgm:spPr/>
      <dgm:t>
        <a:bodyPr/>
        <a:lstStyle/>
        <a:p>
          <a:endParaRPr lang="en-US"/>
        </a:p>
      </dgm:t>
    </dgm:pt>
    <dgm:pt modelId="{547D54A1-8417-4551-B3A6-2AF3EC949D18}" type="pres">
      <dgm:prSet presAssocID="{98E4A228-5A77-44CC-AD5D-3166DE859C8E}" presName="linear" presStyleCnt="0">
        <dgm:presLayoutVars>
          <dgm:animLvl val="lvl"/>
          <dgm:resizeHandles val="exact"/>
        </dgm:presLayoutVars>
      </dgm:prSet>
      <dgm:spPr/>
    </dgm:pt>
    <dgm:pt modelId="{FB738852-1DB3-48F9-B655-524A516E4031}" type="pres">
      <dgm:prSet presAssocID="{C73F8F21-D65E-400B-A508-64508729CF61}" presName="parentText" presStyleLbl="node1" presStyleIdx="0" presStyleCnt="2" custLinFactNeighborY="-11904">
        <dgm:presLayoutVars>
          <dgm:chMax val="0"/>
          <dgm:bulletEnabled val="1"/>
        </dgm:presLayoutVars>
      </dgm:prSet>
      <dgm:spPr/>
    </dgm:pt>
    <dgm:pt modelId="{36DD5430-98D8-462A-BF8E-66BD658C67E6}" type="pres">
      <dgm:prSet presAssocID="{C73F8F21-D65E-400B-A508-64508729CF61}" presName="childText" presStyleLbl="revTx" presStyleIdx="0" presStyleCnt="2">
        <dgm:presLayoutVars>
          <dgm:bulletEnabled val="1"/>
        </dgm:presLayoutVars>
      </dgm:prSet>
      <dgm:spPr/>
    </dgm:pt>
    <dgm:pt modelId="{294F69F6-8426-45FC-A4FB-5B3E19EC1138}" type="pres">
      <dgm:prSet presAssocID="{69644233-AACC-49E6-A849-EF828BD73E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3BFB75-805E-4679-B55C-6558B6006F92}" type="pres">
      <dgm:prSet presAssocID="{69644233-AACC-49E6-A849-EF828BD73E3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8B0C10-5418-43B7-972E-6F47195930D8}" srcId="{69644233-AACC-49E6-A849-EF828BD73E3A}" destId="{869966DA-30CA-432A-8A55-CD6486A9262C}" srcOrd="0" destOrd="0" parTransId="{E3BE1649-35E2-406C-940E-F22DD188B7DC}" sibTransId="{F9CEC644-1C8B-40DC-9467-0E0377DECADC}"/>
    <dgm:cxn modelId="{6D2F3A10-E1E7-4D43-A460-0D4FD5460052}" type="presOf" srcId="{C73F8F21-D65E-400B-A508-64508729CF61}" destId="{FB738852-1DB3-48F9-B655-524A516E4031}" srcOrd="0" destOrd="0" presId="urn:microsoft.com/office/officeart/2005/8/layout/vList2"/>
    <dgm:cxn modelId="{3D8ED412-0615-4290-BA9C-E80D4A359DEA}" srcId="{C73F8F21-D65E-400B-A508-64508729CF61}" destId="{3F69460A-7E9A-4F46-90ED-BA9116F51CA0}" srcOrd="1" destOrd="0" parTransId="{C6B9DDE8-F4EE-4A52-A92A-BA1BE6C47487}" sibTransId="{465C2835-7FB3-4786-95A1-222093BAA859}"/>
    <dgm:cxn modelId="{7DCB491F-766C-4B65-A723-400A87F87CA8}" type="presOf" srcId="{869966DA-30CA-432A-8A55-CD6486A9262C}" destId="{4C3BFB75-805E-4679-B55C-6558B6006F92}" srcOrd="0" destOrd="0" presId="urn:microsoft.com/office/officeart/2005/8/layout/vList2"/>
    <dgm:cxn modelId="{CEE3F930-969E-451B-8E1D-73EA38772753}" srcId="{69644233-AACC-49E6-A849-EF828BD73E3A}" destId="{140E9483-E487-4769-B1FD-FCCA90D7134A}" srcOrd="1" destOrd="0" parTransId="{95AB2EF1-9473-49A8-8792-BF4435D1AEA0}" sibTransId="{BB27436B-6B32-4486-A4ED-6F99A7FD740E}"/>
    <dgm:cxn modelId="{3737DD4F-CCCA-463B-95BD-E44316D58295}" type="presOf" srcId="{98E4A228-5A77-44CC-AD5D-3166DE859C8E}" destId="{547D54A1-8417-4551-B3A6-2AF3EC949D18}" srcOrd="0" destOrd="0" presId="urn:microsoft.com/office/officeart/2005/8/layout/vList2"/>
    <dgm:cxn modelId="{1D691550-871F-47E9-9341-D59D3DF74E09}" type="presOf" srcId="{854F6E2D-CDB0-4DA1-835E-D30FB224F2C1}" destId="{36DD5430-98D8-462A-BF8E-66BD658C67E6}" srcOrd="0" destOrd="0" presId="urn:microsoft.com/office/officeart/2005/8/layout/vList2"/>
    <dgm:cxn modelId="{B27C6E69-C663-450F-924B-986C2D05E622}" srcId="{C73F8F21-D65E-400B-A508-64508729CF61}" destId="{854F6E2D-CDB0-4DA1-835E-D30FB224F2C1}" srcOrd="0" destOrd="0" parTransId="{C2AE70D3-99A9-4B7F-B8F3-81F1C611C509}" sibTransId="{AF6E528A-0AB6-4E0C-BE14-26D200E2CAA0}"/>
    <dgm:cxn modelId="{20804D7D-9A14-4E93-899D-2A4BA8FA61BE}" type="presOf" srcId="{3F69460A-7E9A-4F46-90ED-BA9116F51CA0}" destId="{36DD5430-98D8-462A-BF8E-66BD658C67E6}" srcOrd="0" destOrd="1" presId="urn:microsoft.com/office/officeart/2005/8/layout/vList2"/>
    <dgm:cxn modelId="{90DA24E6-21BC-44E8-9293-D2736FEDE5CC}" srcId="{98E4A228-5A77-44CC-AD5D-3166DE859C8E}" destId="{69644233-AACC-49E6-A849-EF828BD73E3A}" srcOrd="1" destOrd="0" parTransId="{FC5898FB-DED4-4CE1-9DDC-8C20A31BE7BA}" sibTransId="{1D30BACD-F8A2-4139-8B7C-28C3D199BAFB}"/>
    <dgm:cxn modelId="{8F675DEF-9FF8-41DB-8704-A036682113CF}" type="presOf" srcId="{140E9483-E487-4769-B1FD-FCCA90D7134A}" destId="{4C3BFB75-805E-4679-B55C-6558B6006F92}" srcOrd="0" destOrd="1" presId="urn:microsoft.com/office/officeart/2005/8/layout/vList2"/>
    <dgm:cxn modelId="{A21B4CF6-2E6A-497B-BA66-8B320C8BC577}" type="presOf" srcId="{69644233-AACC-49E6-A849-EF828BD73E3A}" destId="{294F69F6-8426-45FC-A4FB-5B3E19EC1138}" srcOrd="0" destOrd="0" presId="urn:microsoft.com/office/officeart/2005/8/layout/vList2"/>
    <dgm:cxn modelId="{2D1881F9-D000-485C-899B-8622E84D7F22}" srcId="{98E4A228-5A77-44CC-AD5D-3166DE859C8E}" destId="{C73F8F21-D65E-400B-A508-64508729CF61}" srcOrd="0" destOrd="0" parTransId="{DD49B1BC-3D43-44C4-BB3A-6A125053CBAE}" sibTransId="{546002F8-50AD-4D0B-AFDD-1BD5AFD1A362}"/>
    <dgm:cxn modelId="{771F643C-0992-44D3-9049-9AF3924E2C23}" type="presParOf" srcId="{547D54A1-8417-4551-B3A6-2AF3EC949D18}" destId="{FB738852-1DB3-48F9-B655-524A516E4031}" srcOrd="0" destOrd="0" presId="urn:microsoft.com/office/officeart/2005/8/layout/vList2"/>
    <dgm:cxn modelId="{4D70A586-4428-4D89-815B-C12FC5202575}" type="presParOf" srcId="{547D54A1-8417-4551-B3A6-2AF3EC949D18}" destId="{36DD5430-98D8-462A-BF8E-66BD658C67E6}" srcOrd="1" destOrd="0" presId="urn:microsoft.com/office/officeart/2005/8/layout/vList2"/>
    <dgm:cxn modelId="{D207E9E6-1045-4F56-9C45-26EB77E45A74}" type="presParOf" srcId="{547D54A1-8417-4551-B3A6-2AF3EC949D18}" destId="{294F69F6-8426-45FC-A4FB-5B3E19EC1138}" srcOrd="2" destOrd="0" presId="urn:microsoft.com/office/officeart/2005/8/layout/vList2"/>
    <dgm:cxn modelId="{57A10627-F32A-4070-B671-85DEF686E578}" type="presParOf" srcId="{547D54A1-8417-4551-B3A6-2AF3EC949D18}" destId="{4C3BFB75-805E-4679-B55C-6558B6006F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8852-1DB3-48F9-B655-524A516E4031}">
      <dsp:nvSpPr>
        <dsp:cNvPr id="0" name=""/>
        <dsp:cNvSpPr/>
      </dsp:nvSpPr>
      <dsp:spPr>
        <a:xfrm>
          <a:off x="0" y="0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Small masks</a:t>
          </a:r>
          <a:endParaRPr lang="en-US" sz="1800" kern="1200"/>
        </a:p>
      </dsp:txBody>
      <dsp:txXfrm>
        <a:off x="20561" y="20561"/>
        <a:ext cx="4869524" cy="380078"/>
      </dsp:txXfrm>
    </dsp:sp>
    <dsp:sp modelId="{36DD5430-98D8-462A-BF8E-66BD658C67E6}">
      <dsp:nvSpPr>
        <dsp:cNvPr id="0" name=""/>
        <dsp:cNvSpPr/>
      </dsp:nvSpPr>
      <dsp:spPr>
        <a:xfrm>
          <a:off x="0" y="44407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32%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17.998</a:t>
          </a:r>
          <a:r>
            <a:rPr lang="en-US" sz="1400" kern="1200"/>
            <a:t> vs LoRA </a:t>
          </a:r>
          <a:r>
            <a:rPr lang="en-US" sz="1400" b="1" kern="1200"/>
            <a:t>17.541</a:t>
          </a:r>
          <a:endParaRPr lang="en-US" sz="1400" kern="1200"/>
        </a:p>
      </dsp:txBody>
      <dsp:txXfrm>
        <a:off x="0" y="444077"/>
        <a:ext cx="4910646" cy="465750"/>
      </dsp:txXfrm>
    </dsp:sp>
    <dsp:sp modelId="{294F69F6-8426-45FC-A4FB-5B3E19EC1138}">
      <dsp:nvSpPr>
        <dsp:cNvPr id="0" name=""/>
        <dsp:cNvSpPr/>
      </dsp:nvSpPr>
      <dsp:spPr>
        <a:xfrm>
          <a:off x="0" y="909827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masks</a:t>
          </a:r>
          <a:endParaRPr lang="en-US" sz="1800" kern="1200"/>
        </a:p>
      </dsp:txBody>
      <dsp:txXfrm>
        <a:off x="20561" y="930388"/>
        <a:ext cx="4869524" cy="380078"/>
      </dsp:txXfrm>
    </dsp:sp>
    <dsp:sp modelId="{4C3BFB75-805E-4679-B55C-6558B6006F92}">
      <dsp:nvSpPr>
        <dsp:cNvPr id="0" name=""/>
        <dsp:cNvSpPr/>
      </dsp:nvSpPr>
      <dsp:spPr>
        <a:xfrm>
          <a:off x="0" y="133102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26%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13.963</a:t>
          </a:r>
          <a:r>
            <a:rPr lang="en-US" sz="1400" kern="1200"/>
            <a:t> vs LoRA </a:t>
          </a:r>
          <a:r>
            <a:rPr lang="en-US" sz="1400" b="1" kern="1200"/>
            <a:t>12.919</a:t>
          </a:r>
          <a:endParaRPr lang="en-US" sz="1400" kern="1200"/>
        </a:p>
      </dsp:txBody>
      <dsp:txXfrm>
        <a:off x="0" y="1331027"/>
        <a:ext cx="4910646" cy="46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B95027-4255-49E7-9841-CD21BCC99996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4452-5DCC-4FE2-A5C9-8A5EF6714D65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E7897-33C5-4F1A-9307-D068E37F3DC7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5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A38F49-B3E2-4BF0-BEC7-C30D34ABBB8D}" type="datetime1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12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375-6770-13F8-5430-53E4E852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6467856" cy="2612976"/>
          </a:xfrm>
        </p:spPr>
        <p:txBody>
          <a:bodyPr anchor="t">
            <a:normAutofit/>
          </a:bodyPr>
          <a:lstStyle/>
          <a:p>
            <a:r>
              <a:rPr lang="en-US" sz="4100" dirty="0"/>
              <a:t>Image Restoration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B3BC6-8F05-D2A0-4D10-5065F2AD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065702"/>
            <a:ext cx="2983229" cy="1862210"/>
          </a:xfrm>
        </p:spPr>
        <p:txBody>
          <a:bodyPr anchor="b">
            <a:normAutofit fontScale="70000" lnSpcReduction="20000"/>
          </a:bodyPr>
          <a:lstStyle/>
          <a:p>
            <a:r>
              <a:rPr lang="en-US" b="0"/>
              <a:t>Syed Sirajuddin, Ian Rebmann, Carlos Ortiz, Tadbhir Singh</a:t>
            </a:r>
          </a:p>
          <a:p>
            <a:r>
              <a:rPr lang="en-US" b="0"/>
              <a:t>University of San Diego</a:t>
            </a:r>
          </a:p>
          <a:p>
            <a:r>
              <a:rPr lang="en-US" b="0"/>
              <a:t>AAI-521: Applied Computer Vision for AI</a:t>
            </a:r>
          </a:p>
          <a:p>
            <a:r>
              <a:rPr lang="en-US" b="0"/>
              <a:t>Dr. Roozbeh Sadeghian</a:t>
            </a:r>
          </a:p>
          <a:p>
            <a:r>
              <a:rPr lang="en-US" b="0"/>
              <a:t>December 7, 2025</a:t>
            </a:r>
          </a:p>
          <a:p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E667-E820-53F1-F051-E13BFF6C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1F7-8E71-00F2-5BEF-0BEC7AEC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/>
              <a:t>Computer Vision Tasks</a:t>
            </a:r>
          </a:p>
          <a:p>
            <a:pPr lvl="1"/>
            <a:r>
              <a:rPr lang="en-US" sz="2000" dirty="0"/>
              <a:t>Colorization</a:t>
            </a:r>
          </a:p>
          <a:p>
            <a:pPr lvl="1"/>
            <a:r>
              <a:rPr lang="en-US" sz="2000" dirty="0"/>
              <a:t>Super Resolution</a:t>
            </a:r>
          </a:p>
          <a:p>
            <a:pPr lvl="1"/>
            <a:r>
              <a:rPr lang="en-US" sz="2000" dirty="0"/>
              <a:t>Inpainting</a:t>
            </a:r>
          </a:p>
          <a:p>
            <a:pPr lvl="1"/>
            <a:r>
              <a:rPr lang="en-US" sz="2000" dirty="0"/>
              <a:t>Denoising</a:t>
            </a:r>
          </a:p>
          <a:p>
            <a:pPr lvl="1"/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4ACB-EC46-9EAE-34A0-BBAFEB9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98" y="646176"/>
            <a:ext cx="11151653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Diffusion-Based Image Inpainting with </a:t>
            </a:r>
            <a:r>
              <a:rPr lang="en-US" sz="3400" dirty="0" err="1"/>
              <a:t>LoRA</a:t>
            </a:r>
            <a:r>
              <a:rPr lang="en-US" sz="3400" dirty="0"/>
              <a:t>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9AC3-7014-24E3-93C8-94368B6A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97" y="2096976"/>
            <a:ext cx="4876981" cy="3892479"/>
          </a:xfrm>
        </p:spPr>
        <p:txBody>
          <a:bodyPr>
            <a:normAutofit/>
          </a:bodyPr>
          <a:lstStyle/>
          <a:p>
            <a:r>
              <a:rPr lang="en-US" dirty="0"/>
              <a:t>Goal: restore missing/damaged regions seamlessly</a:t>
            </a:r>
          </a:p>
          <a:p>
            <a:r>
              <a:rPr lang="en-US" dirty="0"/>
              <a:t>Prioritized realistic, human-believable results</a:t>
            </a:r>
          </a:p>
          <a:p>
            <a:r>
              <a:rPr lang="en-US" dirty="0"/>
              <a:t>Secondary goal: reduce hallucinated text/labels/watermarks</a:t>
            </a:r>
          </a:p>
          <a:p>
            <a:r>
              <a:rPr lang="en-US" dirty="0"/>
              <a:t>Compared:</a:t>
            </a:r>
          </a:p>
          <a:p>
            <a:pPr lvl="1"/>
            <a:r>
              <a:rPr lang="en-US" dirty="0"/>
              <a:t>Base Stable Diffusion v1.5 Inpainting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-adapted variant</a:t>
            </a:r>
          </a:p>
        </p:txBody>
      </p:sp>
      <p:pic>
        <p:nvPicPr>
          <p:cNvPr id="13" name="Picture 12" descr="A bird standing on a surface&#10;&#10;AI-generated content may be incorrect.">
            <a:extLst>
              <a:ext uri="{FF2B5EF4-FFF2-40B4-BE49-F238E27FC236}">
                <a16:creationId xmlns:a16="http://schemas.microsoft.com/office/drawing/2014/main" id="{5344490F-B607-E13C-DFCF-28C1855A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4" y="2800800"/>
            <a:ext cx="2484829" cy="2484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2B171-E39B-EAF2-B399-A8CED4AE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219" y="2800797"/>
            <a:ext cx="2484832" cy="2484832"/>
          </a:xfrm>
          <a:prstGeom prst="rect">
            <a:avLst/>
          </a:prstGeom>
        </p:spPr>
      </p:pic>
      <p:pic>
        <p:nvPicPr>
          <p:cNvPr id="14" name="inpaintingIntro">
            <a:hlinkClick r:id="" action="ppaction://media"/>
            <a:extLst>
              <a:ext uri="{FF2B5EF4-FFF2-40B4-BE49-F238E27FC236}">
                <a16:creationId xmlns:a16="http://schemas.microsoft.com/office/drawing/2014/main" id="{447E4F8B-195D-312F-A3B5-96C806F70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E996-FF99-F8DC-2761-680A770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Controlled Damage + Masked Metrics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C9FCAF-78CD-FAF2-620E-0CAED7924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1998" y="2128140"/>
            <a:ext cx="4645576" cy="3931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Dataset structure: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Original / damaged / mask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aligned by filename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Resized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512×512</a:t>
            </a:r>
            <a:endParaRPr kumimoji="0" lang="en-US" altLang="en-US" sz="17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Synthetic damage regimes: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Small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~0.05–0.15 image size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Large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~0.10–0.40 image size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Metrics: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Masked PSNR &amp; Masked SSIM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(primary)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Global PSNR/SSIM (secondary)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dog sitting on a table&#10;&#10;AI-generated content may be incorrect.">
            <a:extLst>
              <a:ext uri="{FF2B5EF4-FFF2-40B4-BE49-F238E27FC236}">
                <a16:creationId xmlns:a16="http://schemas.microsoft.com/office/drawing/2014/main" id="{F06BC2DC-5A20-132D-C585-7E0FBAEA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" y="2128140"/>
            <a:ext cx="5648193" cy="3839715"/>
          </a:xfrm>
          <a:prstGeom prst="rect">
            <a:avLst/>
          </a:prstGeom>
        </p:spPr>
      </p:pic>
      <p:pic>
        <p:nvPicPr>
          <p:cNvPr id="7" name="inpaintdataprep">
            <a:hlinkClick r:id="" action="ppaction://media"/>
            <a:extLst>
              <a:ext uri="{FF2B5EF4-FFF2-40B4-BE49-F238E27FC236}">
                <a16:creationId xmlns:a16="http://schemas.microsoft.com/office/drawing/2014/main" id="{AB66DE28-19E6-3998-266B-FBCCC1EF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6" y="277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7B3D-29E1-B68F-30D0-BC5EC12E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895739"/>
            <a:ext cx="10890928" cy="609600"/>
          </a:xfrm>
        </p:spPr>
        <p:txBody>
          <a:bodyPr anchor="t">
            <a:normAutofit/>
          </a:bodyPr>
          <a:lstStyle/>
          <a:p>
            <a:r>
              <a:rPr lang="en-US" dirty="0"/>
              <a:t>Architecture &amp; Training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298E36-BD0B-4C05-4586-A017726B0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98069" y="2014587"/>
            <a:ext cx="4300868" cy="3526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Latent diffusion pipeline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encodes image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Text encoder → prompt embeddings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denoises across schedule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Inpainting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input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9-channel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4 noisy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+ 1 mask + 4 masked-image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LoRA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applied to attention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target modules: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to_out.0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+ text encoder + base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weights frozen</a:t>
            </a:r>
          </a:p>
        </p:txBody>
      </p:sp>
      <p:pic>
        <p:nvPicPr>
          <p:cNvPr id="12" name="Picture 11" descr="A diagram of a solution&#10;&#10;AI-generated content may be incorrect.">
            <a:extLst>
              <a:ext uri="{FF2B5EF4-FFF2-40B4-BE49-F238E27FC236}">
                <a16:creationId xmlns:a16="http://schemas.microsoft.com/office/drawing/2014/main" id="{790A803F-C085-BD90-920F-C6B90D7C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" y="2402599"/>
            <a:ext cx="6443061" cy="3430929"/>
          </a:xfrm>
          <a:prstGeom prst="rect">
            <a:avLst/>
          </a:prstGeom>
        </p:spPr>
      </p:pic>
      <p:pic>
        <p:nvPicPr>
          <p:cNvPr id="20" name="inpaintarchitecture">
            <a:hlinkClick r:id="" action="ppaction://media"/>
            <a:extLst>
              <a:ext uri="{FF2B5EF4-FFF2-40B4-BE49-F238E27FC236}">
                <a16:creationId xmlns:a16="http://schemas.microsoft.com/office/drawing/2014/main" id="{3C41B46D-0C38-2E2F-B89D-84AE6BBC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63" y="117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F9A-D24D-4A80-A6E3-79B2CF86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8654"/>
            <a:ext cx="10890929" cy="1097280"/>
          </a:xfrm>
        </p:spPr>
        <p:txBody>
          <a:bodyPr/>
          <a:lstStyle/>
          <a:p>
            <a:r>
              <a:rPr lang="en-US" dirty="0"/>
              <a:t>What We Found &amp; What We’d Improve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88DACB-8E6F-2746-EE3C-1E02F97AA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01674"/>
              </p:ext>
            </p:extLst>
          </p:nvPr>
        </p:nvGraphicFramePr>
        <p:xfrm>
          <a:off x="496697" y="2025098"/>
          <a:ext cx="4910646" cy="181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BA378C-F8CE-5EB6-1F4D-302858410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97" y="3921826"/>
            <a:ext cx="528517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Interpretation: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Base model already strong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 err="1"/>
              <a:t>LoRA</a:t>
            </a:r>
            <a:r>
              <a:rPr lang="en-US" altLang="en-US" dirty="0"/>
              <a:t> likely underpowered for large-region priors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Metrics may understate perceptual quality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Future improvements: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formal train/</a:t>
            </a:r>
            <a:r>
              <a:rPr lang="en-US" altLang="en-US" dirty="0" err="1"/>
              <a:t>val</a:t>
            </a:r>
            <a:r>
              <a:rPr lang="en-US" altLang="en-US" dirty="0"/>
              <a:t>/test split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mix small + large + irregular masks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test higher </a:t>
            </a:r>
            <a:r>
              <a:rPr lang="en-US" altLang="en-US" dirty="0" err="1"/>
              <a:t>LoRA</a:t>
            </a:r>
            <a:r>
              <a:rPr lang="en-US" altLang="en-US" dirty="0"/>
              <a:t> rank (16–32) + longer training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stratify results by mask area %</a:t>
            </a:r>
          </a:p>
        </p:txBody>
      </p:sp>
      <p:pic>
        <p:nvPicPr>
          <p:cNvPr id="12" name="inpainteval">
            <a:hlinkClick r:id="" action="ppaction://media"/>
            <a:extLst>
              <a:ext uri="{FF2B5EF4-FFF2-40B4-BE49-F238E27FC236}">
                <a16:creationId xmlns:a16="http://schemas.microsoft.com/office/drawing/2014/main" id="{93147C6D-3766-C70E-34E0-E3CA76F7F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16" y="73852"/>
            <a:ext cx="609600" cy="609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83192C-529C-0F07-13F9-AA30A0B8A8AB}"/>
              </a:ext>
            </a:extLst>
          </p:cNvPr>
          <p:cNvGrpSpPr/>
          <p:nvPr/>
        </p:nvGrpSpPr>
        <p:grpSpPr>
          <a:xfrm>
            <a:off x="6230679" y="2093805"/>
            <a:ext cx="5464624" cy="3654218"/>
            <a:chOff x="5329707" y="1630955"/>
            <a:chExt cx="6626078" cy="4430888"/>
          </a:xfrm>
        </p:grpSpPr>
        <p:pic>
          <p:nvPicPr>
            <p:cNvPr id="11" name="Picture 10" descr="A collage of birds flying over water&#10;&#10;AI-generated content may be incorrect.">
              <a:extLst>
                <a:ext uri="{FF2B5EF4-FFF2-40B4-BE49-F238E27FC236}">
                  <a16:creationId xmlns:a16="http://schemas.microsoft.com/office/drawing/2014/main" id="{15F08F66-1C1E-861B-FFFE-F18D0A38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9707" y="2177088"/>
              <a:ext cx="3257550" cy="32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49934-F698-17D4-B697-B5DAC8E3BAD0}"/>
                </a:ext>
              </a:extLst>
            </p:cNvPr>
            <p:cNvSpPr txBox="1"/>
            <p:nvPr/>
          </p:nvSpPr>
          <p:spPr>
            <a:xfrm>
              <a:off x="5547300" y="5725970"/>
              <a:ext cx="6079912" cy="335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Top-left: original | Top-right: damaged | Bottom-left: base | Bottom-right: </a:t>
              </a:r>
              <a:r>
                <a:rPr lang="en-US" sz="1200" dirty="0" err="1"/>
                <a:t>LoRA</a:t>
              </a:r>
              <a:endParaRPr lang="en-US" sz="1200" dirty="0"/>
            </a:p>
          </p:txBody>
        </p:sp>
        <p:pic>
          <p:nvPicPr>
            <p:cNvPr id="17" name="Picture 16" descr="A close-up of a lighter&#10;&#10;AI-generated content may be incorrect.">
              <a:extLst>
                <a:ext uri="{FF2B5EF4-FFF2-40B4-BE49-F238E27FC236}">
                  <a16:creationId xmlns:a16="http://schemas.microsoft.com/office/drawing/2014/main" id="{AFDF644D-A0F1-3F85-D763-3A666A03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8236" y="2155761"/>
              <a:ext cx="3257549" cy="32575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2E7B8B-90B9-6456-6B17-04803764D916}"/>
                </a:ext>
              </a:extLst>
            </p:cNvPr>
            <p:cNvSpPr txBox="1"/>
            <p:nvPr/>
          </p:nvSpPr>
          <p:spPr>
            <a:xfrm>
              <a:off x="6225749" y="1662946"/>
              <a:ext cx="16272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Large Masks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7764CB-2504-E70A-65EF-2FC52940F5DB}"/>
                </a:ext>
              </a:extLst>
            </p:cNvPr>
            <p:cNvSpPr txBox="1"/>
            <p:nvPr/>
          </p:nvSpPr>
          <p:spPr>
            <a:xfrm>
              <a:off x="9594277" y="1630955"/>
              <a:ext cx="166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Small Masks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196</TotalTime>
  <Words>328</Words>
  <Application>Microsoft Macintosh PowerPoint</Application>
  <PresentationFormat>Widescreen</PresentationFormat>
  <Paragraphs>60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Gill Sans MT</vt:lpstr>
      <vt:lpstr>Wingdings 2</vt:lpstr>
      <vt:lpstr>Dividend</vt:lpstr>
      <vt:lpstr>Image Restoration AI</vt:lpstr>
      <vt:lpstr>Table Of Contents</vt:lpstr>
      <vt:lpstr>Diffusion-Based Image Inpainting with LoRA Fine-Tuning</vt:lpstr>
      <vt:lpstr>Controlled Damage + Masked Metrics</vt:lpstr>
      <vt:lpstr>Architecture &amp; Training Strategy</vt:lpstr>
      <vt:lpstr>What We Found &amp; What We’d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Sirajuddin</dc:creator>
  <cp:lastModifiedBy>Carlos Alberto Ortiz Montes de Oca</cp:lastModifiedBy>
  <cp:revision>5</cp:revision>
  <dcterms:created xsi:type="dcterms:W3CDTF">2025-12-08T21:42:15Z</dcterms:created>
  <dcterms:modified xsi:type="dcterms:W3CDTF">2025-12-09T01:48:12Z</dcterms:modified>
</cp:coreProperties>
</file>